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>
        <p:scale>
          <a:sx n="62" d="100"/>
          <a:sy n="62" d="100"/>
        </p:scale>
        <p:origin x="-3696" y="-6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9B1E-4600-43AF-A216-349C0DCC511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588B7-DF93-4DD2-BC13-B804ACB0C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Documents and Settings\skvs_ad\Рабочий стол\пропог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233" y="370759"/>
            <a:ext cx="1344414" cy="141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132856" y="155508"/>
            <a:ext cx="36315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Головне управління Пенсійного фонду України </a:t>
            </a:r>
            <a:r>
              <a:rPr lang="uk-UA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  Вінницькій </a:t>
            </a:r>
            <a:r>
              <a:rPr lang="uk-UA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4670823" y="731573"/>
            <a:ext cx="2187178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ЗАТВЕРДЖЕНО</a:t>
            </a:r>
          </a:p>
          <a:p>
            <a:pPr algn="ctr"/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Наказ головного управління ПФУ</a:t>
            </a:r>
          </a:p>
          <a:p>
            <a:pPr algn="ctr"/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 у Вінницькій області</a:t>
            </a:r>
          </a:p>
          <a:p>
            <a:pPr algn="ctr"/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03.05.2017 № 122</a:t>
            </a:r>
          </a:p>
          <a:p>
            <a:pPr algn="ctr"/>
            <a:r>
              <a:rPr lang="uk-UA" sz="900" dirty="0">
                <a:latin typeface="Times New Roman" pitchFamily="18" charset="0"/>
                <a:cs typeface="Times New Roman" pitchFamily="18" charset="0"/>
              </a:rPr>
              <a:t>( із змінами  внесеними згідно з наказом ГУ ПФУ у Вінницькій обл. від 04.09.2017 №256 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998731" y="1691680"/>
            <a:ext cx="502205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Графік </a:t>
            </a:r>
          </a:p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особистого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прийому громадян керівництвом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керівниками структурних підрозділів головного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Пенсійного фонду України у Вінницькій області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71058"/>
              </p:ext>
            </p:extLst>
          </p:nvPr>
        </p:nvGraphicFramePr>
        <p:xfrm>
          <a:off x="332657" y="2747797"/>
          <a:ext cx="6234683" cy="5814063"/>
        </p:xfrm>
        <a:graphic>
          <a:graphicData uri="http://schemas.openxmlformats.org/drawingml/2006/table">
            <a:tbl>
              <a:tblPr/>
              <a:tblGrid>
                <a:gridCol w="288031"/>
                <a:gridCol w="720080"/>
                <a:gridCol w="1501107"/>
                <a:gridCol w="3048000"/>
                <a:gridCol w="677465"/>
              </a:tblGrid>
              <a:tr h="3518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Понеділок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Безносюк Ольга Олексіївна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фінансово-економічного управління-головний бухгалтер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17-00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Мазур Людмила Миколаївна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управління адміністративно-господарського забезпечення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0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Вівторок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Єрошенко Марина Юліївна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Заступник начальника головного управління 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13-00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Криклива Ольга Іванівна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управління інформаційних систем та електронних реєстрів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17-00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62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Дика Лариса Миколаївна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Заступник начальника головного управління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13-00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Чухрій Валентина Миколаївна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управління пенсійного забезпечення військовослужбовців та деяких інших категорій громадян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17-00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Рябець Надія Володимирівна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Заступник начальника управління пенсійного забезпечення військовослужбовців та деяких інших категорій громадян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0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Корчака Олена Сергіївна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головного управління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13-00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Ільченко Тетяна Миколаївна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юридичного управління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17-00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Пікуліна Світлана Вікторівна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управління персоналу  та організаційно-інформаційної роботи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7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П’ятниця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Карабіньовська Валентина Василівна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 управління внутрішнього аудиту та фінансового контролю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10-00 до 16-00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Зеленіна Надія Анатоліївна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управління пенсійного забезпечення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845" marR="2084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293" name="TextBox 7"/>
          <p:cNvSpPr txBox="1">
            <a:spLocks noChangeArrowheads="1"/>
          </p:cNvSpPr>
          <p:nvPr/>
        </p:nvSpPr>
        <p:spPr bwMode="auto">
          <a:xfrm>
            <a:off x="2852936" y="8482934"/>
            <a:ext cx="386927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Поштова адреса:</a:t>
            </a:r>
          </a:p>
          <a:p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21100, м. Вінниця, Хмельницьке шосе, буд. 7</a:t>
            </a:r>
          </a:p>
          <a:p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Електронна пошта: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gu@vn.pfu.gov.ua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155508"/>
            <a:ext cx="1152127" cy="12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47531"/>
            <a:ext cx="1008112" cy="115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8" name="Рисунок 8" descr="D:\сектор методології\колегія 25.07.2017\фотки для презитен\Mann_Telefon.jpg"/>
          <p:cNvPicPr>
            <a:picLocks noChangeAspect="1" noChangeArrowheads="1"/>
          </p:cNvPicPr>
          <p:nvPr/>
        </p:nvPicPr>
        <p:blipFill>
          <a:blip r:embed="rId3" cstate="print"/>
          <a:srcRect l="14613" t="5000" r="15021" b="8333"/>
          <a:stretch>
            <a:fillRect/>
          </a:stretch>
        </p:blipFill>
        <p:spPr bwMode="auto">
          <a:xfrm>
            <a:off x="5877272" y="0"/>
            <a:ext cx="980728" cy="159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497" name="Rectangle 1"/>
          <p:cNvSpPr>
            <a:spLocks noChangeArrowheads="1"/>
          </p:cNvSpPr>
          <p:nvPr/>
        </p:nvSpPr>
        <p:spPr bwMode="auto">
          <a:xfrm>
            <a:off x="1430778" y="664612"/>
            <a:ext cx="4320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Контакти територіальних управлінь ПФУ </a:t>
            </a:r>
          </a:p>
          <a:p>
            <a:pPr algn="ctr"/>
            <a:r>
              <a:rPr lang="uk-UA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 Вінницькій області</a:t>
            </a:r>
            <a:endParaRPr lang="uk-UA" sz="1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28663" y="251885"/>
            <a:ext cx="5617369" cy="2963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58391" y="1691680"/>
            <a:ext cx="279" cy="72004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6059"/>
              </p:ext>
            </p:extLst>
          </p:nvPr>
        </p:nvGraphicFramePr>
        <p:xfrm>
          <a:off x="620688" y="1691680"/>
          <a:ext cx="6048672" cy="7083108"/>
        </p:xfrm>
        <a:graphic>
          <a:graphicData uri="http://schemas.openxmlformats.org/drawingml/2006/table">
            <a:tbl>
              <a:tblPr/>
              <a:tblGrid>
                <a:gridCol w="216025"/>
                <a:gridCol w="3240359"/>
                <a:gridCol w="1602497"/>
                <a:gridCol w="989791"/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Назва структурного </a:t>
                      </a:r>
                      <a:r>
                        <a:rPr lang="uk-UA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підрозділу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Адреса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“гаряча”</a:t>
                      </a:r>
                      <a:r>
                        <a:rPr lang="uk-UA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лінія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Головне управління ПФУ у Вінницькій області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Управління пенсійного забезпечення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м. Вінниця,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вул. Хмельницьке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шосе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, 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(0432) 66-09-94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Управління пенсійного забезпечення військовослужбовців та деяких інших категорій громадян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м. Вінниця,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вул. Хмельницьке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шосе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, 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(0432) 50-50-17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УПФУ в місті Вінниці: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Сектор комунікацій та обробки звернень  громадян відділу обслуговування громадян м. Вінниці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м. Вінниця,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пр-т.  Космонавтів , 30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(0432) 50-88-81,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50-88-82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50-88-83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Бершадське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Бершадський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Бершадь,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Героїв України, 23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52) 2-20-27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Тростянецький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Тростянець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Наконечного, 14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43) 2-13-84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Ладижинський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Ладижин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Процишина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91</a:t>
                      </a: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43) 6-10-05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Чечельницький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Чечельник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Героїв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Майдану, 31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51) 2-13-24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Вінницьке приміське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Приймальня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Віннницього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приміського об’єднаного управління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Вінниця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Вінниченка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(0432) 26-17-17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Тиврівський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Тиврів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вул.Тиверська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22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55) 2-14-53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Гайсинське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Гайсинський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Гайсин,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Волонтерів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34) 2-72-00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Теплицький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Теплик,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І.Франка,1</a:t>
                      </a: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53) 2-18-21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Жмеринське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Жмеринський 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Жмеринка,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uk-UA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Доватора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49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32) 5-25-04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Барський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м. Бар, вул.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Пам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яті, 17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41) 2-23-64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172" marR="17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75166"/>
              </p:ext>
            </p:extLst>
          </p:nvPr>
        </p:nvGraphicFramePr>
        <p:xfrm>
          <a:off x="566682" y="827584"/>
          <a:ext cx="6174686" cy="8255000"/>
        </p:xfrm>
        <a:graphic>
          <a:graphicData uri="http://schemas.openxmlformats.org/drawingml/2006/table">
            <a:tbl>
              <a:tblPr/>
              <a:tblGrid>
                <a:gridCol w="206298"/>
                <a:gridCol w="3146050"/>
                <a:gridCol w="1814226"/>
                <a:gridCol w="1008112"/>
              </a:tblGrid>
              <a:tr h="20320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Іллінецьке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Іллінецький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Іллінці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Соборна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27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45) 2-36-59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Липовецький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Липовець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Шевченка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58) 2-30-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Оратівський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Оратів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Героїв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Майдану, 33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30) 2-13-42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Погребищенський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Погребище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uk-UA" sz="11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Б.Хмельницького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46) 2-12-76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Крижопільське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Крижопільський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Крижопіль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Героїв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41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40) 2-20-90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Піщанський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Піщанка,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Центральна, 91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49) 2-13-07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Козятинське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Козятинський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Козятин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В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нниченка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56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42)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2-02-32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Калинівський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м. 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Калинівка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 Вадима 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Нестерчука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буд.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33) 4-02-84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Могилів-Подільське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Могилів-Подільський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Могилів-Подільський,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Вірменська, 19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37) 6-45-83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Мурованокуриловецький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мт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Муровані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Курилівці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Соборна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141</a:t>
                      </a: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56)2-26-58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Тульчинське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Тульчинський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Тульчин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Миколи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Леонтовича, 51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35) 6-51-10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Немирівський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м. Немирів,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 Горького, 88</a:t>
                      </a: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31) 2-27-73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Хмільницьке об’єднане УПФУ: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Хмільницкий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Хмільник,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Столярчука,15 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38) 2-12-17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Літинський відділ з питань  призначення, перерахунку та виплати пенсій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Літин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 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Соборна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, 29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47) 2-17-23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Шаргородське об’єднане УПФУ: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Шаргородський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Шаргород,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Героїв Майдану,  буд. 222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(04344)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2-21-89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Чернівецький відділ з питань  призначення, перерахунку та виплати пенсій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Чернівці </a:t>
                      </a:r>
                      <a:r>
                        <a:rPr lang="uk-UA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Святомиколаї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вська,18  </a:t>
                      </a: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(04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57) 2-13-29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Ямпільське</a:t>
                      </a: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 об’єднане УПФУ: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Ямпільський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Ямпіль,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вул.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</a:t>
                      </a:r>
                      <a:r>
                        <a:rPr lang="uk-UA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Незалежності,  буд. 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36) 2-31-71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Томашпільський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відділ з питань  призначення, перерахунку та виплати пенсій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смт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Томашпіль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,   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пл. Т. Шевченка, 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(0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48) 2-22-01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2" marR="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36712" y="443541"/>
            <a:ext cx="583264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04664" y="1595669"/>
            <a:ext cx="484" cy="71044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" y="155511"/>
            <a:ext cx="630069" cy="81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1050</Words>
  <Application>Microsoft Office PowerPoint</Application>
  <PresentationFormat>Экран (4:3)</PresentationFormat>
  <Paragraphs>189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VINPFU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Пенсія за віком  Умови призначення: стаття 26 Закону України “ Про загальнообов'язкове державне  пенсійне страхування”</dc:title>
  <dc:creator>skvs_ad</dc:creator>
  <cp:lastModifiedBy>mzr-im</cp:lastModifiedBy>
  <cp:revision>19</cp:revision>
  <cp:lastPrinted>2017-11-17T10:01:34Z</cp:lastPrinted>
  <dcterms:created xsi:type="dcterms:W3CDTF">2017-10-19T06:56:37Z</dcterms:created>
  <dcterms:modified xsi:type="dcterms:W3CDTF">2018-01-15T08:05:57Z</dcterms:modified>
</cp:coreProperties>
</file>