
<file path=[Content_Types].xml><?xml version="1.0" encoding="utf-8"?>
<Types xmlns="http://schemas.openxmlformats.org/package/2006/content-types">
  <Default Extension="png" ContentType="image/png"/>
  <Default Extension="m4a"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sldIdLst>
    <p:sldId id="256" r:id="rId2"/>
    <p:sldId id="257" r:id="rId3"/>
    <p:sldId id="258" r:id="rId4"/>
    <p:sldId id="264" r:id="rId5"/>
    <p:sldId id="260" r:id="rId6"/>
    <p:sldId id="261" r:id="rId7"/>
    <p:sldId id="263" r:id="rId8"/>
    <p:sldId id="262" r:id="rId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6" autoAdjust="0"/>
    <p:restoredTop sz="94660"/>
  </p:normalViewPr>
  <p:slideViewPr>
    <p:cSldViewPr snapToGrid="0">
      <p:cViewPr varScale="1">
        <p:scale>
          <a:sx n="92" d="100"/>
          <a:sy n="92"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1606526572"/>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2624279132"/>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44054601"/>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109753827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496867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38065237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245651954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3949253754"/>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188497047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ADCAB2-74F2-4D0C-9717-9EBCAAA7C5D1}" type="datetimeFigureOut">
              <a:rPr lang="uk-UA" smtClean="0"/>
              <a:t>19.01.2016</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2807420717"/>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ADCAB2-74F2-4D0C-9717-9EBCAAA7C5D1}" type="datetimeFigureOut">
              <a:rPr lang="uk-UA" smtClean="0"/>
              <a:t>19.01.2016</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87238354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BADCAB2-74F2-4D0C-9717-9EBCAAA7C5D1}" type="datetimeFigureOut">
              <a:rPr lang="uk-UA" smtClean="0"/>
              <a:t>19.01.2016</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2850805583"/>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BADCAB2-74F2-4D0C-9717-9EBCAAA7C5D1}" type="datetimeFigureOut">
              <a:rPr lang="uk-UA" smtClean="0"/>
              <a:t>19.01.2016</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126101950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DCAB2-74F2-4D0C-9717-9EBCAAA7C5D1}" type="datetimeFigureOut">
              <a:rPr lang="uk-UA" smtClean="0"/>
              <a:t>19.01.2016</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4150657322"/>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ADCAB2-74F2-4D0C-9717-9EBCAAA7C5D1}" type="datetimeFigureOut">
              <a:rPr lang="uk-UA" smtClean="0"/>
              <a:t>19.01.2016</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796406695"/>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ADCAB2-74F2-4D0C-9717-9EBCAAA7C5D1}" type="datetimeFigureOut">
              <a:rPr lang="uk-UA" smtClean="0"/>
              <a:t>19.01.2016</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6960D3-3B42-45B8-BB13-92E1FBD62E7F}" type="slidenum">
              <a:rPr lang="uk-UA" smtClean="0"/>
              <a:t>‹#›</a:t>
            </a:fld>
            <a:endParaRPr lang="uk-UA"/>
          </a:p>
        </p:txBody>
      </p:sp>
    </p:spTree>
    <p:extLst>
      <p:ext uri="{BB962C8B-B14F-4D97-AF65-F5344CB8AC3E}">
        <p14:creationId xmlns:p14="http://schemas.microsoft.com/office/powerpoint/2010/main" val="1138878088"/>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ADCAB2-74F2-4D0C-9717-9EBCAAA7C5D1}" type="datetimeFigureOut">
              <a:rPr lang="uk-UA" smtClean="0"/>
              <a:t>19.01.2016</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6960D3-3B42-45B8-BB13-92E1FBD62E7F}" type="slidenum">
              <a:rPr lang="uk-UA" smtClean="0"/>
              <a:t>‹#›</a:t>
            </a:fld>
            <a:endParaRPr lang="uk-UA"/>
          </a:p>
        </p:txBody>
      </p:sp>
    </p:spTree>
    <p:extLst>
      <p:ext uri="{BB962C8B-B14F-4D97-AF65-F5344CB8AC3E}">
        <p14:creationId xmlns:p14="http://schemas.microsoft.com/office/powerpoint/2010/main" val="1551840212"/>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 id="2147483944" r:id="rId16"/>
  </p:sldLayoutIdLst>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4a"/><Relationship Id="rId1" Type="http://schemas.microsoft.com/office/2007/relationships/media" Target="../media/media5.m4a"/><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015069" y="489397"/>
            <a:ext cx="8158688" cy="1263209"/>
          </a:xfrm>
        </p:spPr>
        <p:txBody>
          <a:bodyPr>
            <a:normAutofit fontScale="90000"/>
          </a:bodyPr>
          <a:lstStyle/>
          <a:p>
            <a:r>
              <a:rPr lang="uk-UA" dirty="0"/>
              <a:t/>
            </a:r>
            <a:br>
              <a:rPr lang="uk-UA" dirty="0"/>
            </a:br>
            <a:endParaRPr lang="uk-UA" dirty="0"/>
          </a:p>
        </p:txBody>
      </p:sp>
      <p:sp>
        <p:nvSpPr>
          <p:cNvPr id="3" name="Текст 2"/>
          <p:cNvSpPr>
            <a:spLocks noGrp="1"/>
          </p:cNvSpPr>
          <p:nvPr>
            <p:ph type="body" idx="1"/>
          </p:nvPr>
        </p:nvSpPr>
        <p:spPr>
          <a:xfrm>
            <a:off x="643944" y="656822"/>
            <a:ext cx="10084157" cy="498412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uk-UA" sz="6000" b="1" i="1"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Державна реєстрація речових прав на нерухоме майно та їх обтяжень</a:t>
            </a:r>
            <a:endParaRPr lang="uk-UA" sz="6000" b="1" i="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pic>
        <p:nvPicPr>
          <p:cNvPr id="4" name="Звук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27262455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3784">
        <p15:prstTrans prst="pageCurlDouble"/>
      </p:transition>
    </mc:Choice>
    <mc:Fallback>
      <p:transition spd="slow" advTm="378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1972"/>
            <a:ext cx="9601196" cy="1500388"/>
          </a:xfrm>
          <a:ln>
            <a:noFill/>
          </a:ln>
        </p:spPr>
        <p:txBody>
          <a:bodyPr>
            <a:normAutofit/>
          </a:bodyPr>
          <a:lstStyle/>
          <a:p>
            <a:pPr algn="ctr"/>
            <a:r>
              <a:rPr lang="uk-UA" sz="3200" b="1" dirty="0">
                <a:solidFill>
                  <a:srgbClr val="0070C0"/>
                </a:solidFill>
              </a:rPr>
              <a:t>Зміни, які відбулися при реєстрації:</a:t>
            </a:r>
            <a:endParaRPr lang="uk-UA" sz="3200" dirty="0">
              <a:solidFill>
                <a:srgbClr val="0070C0"/>
              </a:solidFill>
            </a:endParaRPr>
          </a:p>
        </p:txBody>
      </p:sp>
      <p:sp>
        <p:nvSpPr>
          <p:cNvPr id="3" name="Объект 2"/>
          <p:cNvSpPr>
            <a:spLocks noGrp="1"/>
          </p:cNvSpPr>
          <p:nvPr>
            <p:ph idx="1"/>
          </p:nvPr>
        </p:nvSpPr>
        <p:spPr>
          <a:xfrm>
            <a:off x="677334" y="1080655"/>
            <a:ext cx="9651522" cy="5561445"/>
          </a:xfrm>
          <a:ln>
            <a:noFill/>
          </a:ln>
        </p:spPr>
        <p:txBody>
          <a:bodyPr>
            <a:normAutofit fontScale="92500" lnSpcReduction="10000"/>
          </a:bodyPr>
          <a:lstStyle/>
          <a:p>
            <a:pPr algn="just"/>
            <a:r>
              <a:rPr lang="uk-UA" sz="2400" i="1" dirty="0" smtClean="0">
                <a:solidFill>
                  <a:schemeClr val="tx1"/>
                </a:solidFill>
                <a:latin typeface="Arial" panose="020B0604020202020204" pitchFamily="34" charset="0"/>
                <a:cs typeface="Arial" panose="020B0604020202020204" pitchFamily="34" charset="0"/>
              </a:rPr>
              <a:t>Державна </a:t>
            </a:r>
            <a:r>
              <a:rPr lang="uk-UA" sz="2400" i="1" dirty="0">
                <a:solidFill>
                  <a:schemeClr val="tx1"/>
                </a:solidFill>
                <a:latin typeface="Arial" panose="020B0604020202020204" pitchFamily="34" charset="0"/>
                <a:cs typeface="Arial" panose="020B0604020202020204" pitchFamily="34" charset="0"/>
              </a:rPr>
              <a:t>реєстрація права власності та інших речових прав проводиться незалежно від місцезнаходження нерухомого майна в межах Автономної Республіки Крим, області, міст Києва та Севастополя, крім державної реєстрації права власності та інших речових прав, що проводяться нотаріусами незалежно від місцезнаходження нерухомого майна. </a:t>
            </a:r>
          </a:p>
          <a:p>
            <a:pPr algn="just"/>
            <a:r>
              <a:rPr lang="uk-UA" sz="2400" i="1" dirty="0" smtClean="0">
                <a:solidFill>
                  <a:schemeClr val="tx1"/>
                </a:solidFill>
                <a:latin typeface="Arial" panose="020B0604020202020204" pitchFamily="34" charset="0"/>
                <a:cs typeface="Arial" panose="020B0604020202020204" pitchFamily="34" charset="0"/>
              </a:rPr>
              <a:t>Державна </a:t>
            </a:r>
            <a:r>
              <a:rPr lang="uk-UA" sz="2400" i="1" dirty="0">
                <a:solidFill>
                  <a:schemeClr val="tx1"/>
                </a:solidFill>
                <a:latin typeface="Arial" panose="020B0604020202020204" pitchFamily="34" charset="0"/>
                <a:cs typeface="Arial" panose="020B0604020202020204" pitchFamily="34" charset="0"/>
              </a:rPr>
              <a:t>реєстрація прав проводиться за заявою заявника шляхом звернення до суб'єкта державної реєстрації прав або нотаріуса. Для проведення державної реєстрації прав заявник, разом із заявою про державну реєстрацію прав та їх обтяжень подає оригінали документів, необхідних для відповідної реєстрації та документи, що підтверджують сплату адміністративного збору та/або внесення плати за надання інформації з Державного реєстру прав</a:t>
            </a:r>
            <a:r>
              <a:rPr lang="uk-UA" sz="2400" i="1" dirty="0" smtClean="0">
                <a:solidFill>
                  <a:schemeClr val="tx1"/>
                </a:solidFill>
                <a:latin typeface="Arial" panose="020B0604020202020204" pitchFamily="34" charset="0"/>
                <a:cs typeface="Arial" panose="020B0604020202020204" pitchFamily="34" charset="0"/>
              </a:rPr>
              <a:t>.</a:t>
            </a:r>
          </a:p>
          <a:p>
            <a:pPr algn="just"/>
            <a:r>
              <a:rPr lang="uk-UA" sz="2400" i="1" dirty="0" smtClean="0">
                <a:solidFill>
                  <a:schemeClr val="tx1"/>
                </a:solidFill>
                <a:latin typeface="Arial" panose="020B0604020202020204" pitchFamily="34" charset="0"/>
                <a:cs typeface="Arial" panose="020B0604020202020204" pitchFamily="34" charset="0"/>
              </a:rPr>
              <a:t>З 01.01.2016 року за результатами державної реєстрації не передбачено видачу свідоцтва про право власності на нерухоме майно. </a:t>
            </a:r>
            <a:endParaRPr lang="uk-UA" sz="2400" i="1" dirty="0">
              <a:solidFill>
                <a:schemeClr val="tx1"/>
              </a:solidFill>
              <a:latin typeface="Arial" panose="020B0604020202020204" pitchFamily="34" charset="0"/>
              <a:cs typeface="Arial" panose="020B0604020202020204" pitchFamily="34" charset="0"/>
            </a:endParaRPr>
          </a:p>
          <a:p>
            <a:pPr algn="just"/>
            <a:endParaRPr lang="uk-UA" sz="2400" dirty="0"/>
          </a:p>
          <a:p>
            <a:endParaRPr lang="uk-UA" sz="2400" dirty="0"/>
          </a:p>
        </p:txBody>
      </p:sp>
      <p:pic>
        <p:nvPicPr>
          <p:cNvPr id="4" name="Звук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4118790556"/>
      </p:ext>
    </p:extLst>
  </p:cSld>
  <p:clrMapOvr>
    <a:masterClrMapping/>
  </p:clrMapOvr>
  <mc:AlternateContent xmlns:mc="http://schemas.openxmlformats.org/markup-compatibility/2006" xmlns:p14="http://schemas.microsoft.com/office/powerpoint/2010/main">
    <mc:Choice Requires="p14">
      <p:transition spd="slow" p14:dur="2500" advTm="331">
        <p:checker/>
      </p:transition>
    </mc:Choice>
    <mc:Fallback xmlns="">
      <p:transition spd="slow" advTm="331">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8275" y="360609"/>
            <a:ext cx="9601196" cy="948646"/>
          </a:xfrm>
          <a:ln>
            <a:solidFill>
              <a:schemeClr val="bg1"/>
            </a:solidFill>
          </a:ln>
        </p:spPr>
        <p:txBody>
          <a:bodyPr>
            <a:normAutofit fontScale="90000"/>
          </a:bodyPr>
          <a:lstStyle/>
          <a:p>
            <a:pPr algn="ctr"/>
            <a:r>
              <a:rPr lang="uk-UA" sz="3200" b="1" dirty="0" smtClean="0">
                <a:solidFill>
                  <a:srgbClr val="0070C0"/>
                </a:solidFill>
              </a:rPr>
              <a:t>Суб’єкти державної реєстрації речових прав на нерухоме майно та їх обтяжень </a:t>
            </a:r>
            <a:endParaRPr lang="uk-UA" sz="3200" dirty="0">
              <a:solidFill>
                <a:srgbClr val="0070C0"/>
              </a:solidFill>
            </a:endParaRPr>
          </a:p>
        </p:txBody>
      </p:sp>
      <p:sp>
        <p:nvSpPr>
          <p:cNvPr id="3" name="Объект 2"/>
          <p:cNvSpPr>
            <a:spLocks noGrp="1"/>
          </p:cNvSpPr>
          <p:nvPr>
            <p:ph idx="1"/>
          </p:nvPr>
        </p:nvSpPr>
        <p:spPr>
          <a:xfrm>
            <a:off x="677334" y="1381991"/>
            <a:ext cx="8596668" cy="4177146"/>
          </a:xfrm>
          <a:ln>
            <a:solidFill>
              <a:schemeClr val="bg1"/>
            </a:solidFill>
          </a:ln>
        </p:spPr>
        <p:txBody>
          <a:bodyPr>
            <a:normAutofit fontScale="92500" lnSpcReduction="20000"/>
          </a:bodyPr>
          <a:lstStyle/>
          <a:p>
            <a:pPr marL="0" indent="0" algn="ctr">
              <a:buNone/>
            </a:pPr>
            <a:endParaRPr lang="ru-RU" sz="2600" dirty="0" smtClean="0">
              <a:latin typeface="Arial" panose="020B0604020202020204" pitchFamily="34" charset="0"/>
              <a:cs typeface="Arial" panose="020B0604020202020204" pitchFamily="34" charset="0"/>
            </a:endParaRPr>
          </a:p>
          <a:p>
            <a:pPr fontAlgn="base"/>
            <a:r>
              <a:rPr lang="uk-UA" dirty="0" smtClean="0"/>
              <a:t> виконавчі органи сільських, селищних та міських рад, Київська, Севастопольська міські, районні, районні у містах Києві та Севастополі державні адміністрації;</a:t>
            </a:r>
          </a:p>
          <a:p>
            <a:pPr fontAlgn="base"/>
            <a:r>
              <a:rPr lang="uk-UA" dirty="0" smtClean="0"/>
              <a:t>акредитовані суб’єкти;</a:t>
            </a:r>
          </a:p>
          <a:p>
            <a:pPr fontAlgn="base"/>
            <a:r>
              <a:rPr lang="uk-UA" dirty="0" smtClean="0"/>
              <a:t>державні реєстратори прав на нерухоме майно (далі - державні реєстратори)</a:t>
            </a:r>
          </a:p>
          <a:p>
            <a:pPr algn="ctr" fontAlgn="base"/>
            <a:r>
              <a:rPr lang="uk-UA" dirty="0" smtClean="0"/>
              <a:t>Державним реєстратором є:</a:t>
            </a:r>
          </a:p>
          <a:p>
            <a:pPr algn="ctr" fontAlgn="base"/>
            <a:r>
              <a:rPr lang="uk-UA" dirty="0" smtClean="0"/>
              <a:t>1) громадянин України, який має вищу освіту за спеціальністю правознавство, вільно володіє державною мовою, стаж роботи за фахом на державній службі на посаді не нижче провідного спеціаліста не менше 1 року або стаж роботи в інших сферах управління не менше 3 років та перебуває у трудових відносинах з суб’єктом державної реєстрації прав;</a:t>
            </a:r>
          </a:p>
          <a:p>
            <a:pPr algn="ctr" fontAlgn="base"/>
            <a:r>
              <a:rPr lang="uk-UA" dirty="0" smtClean="0"/>
              <a:t>2) нотаріус;</a:t>
            </a:r>
          </a:p>
          <a:p>
            <a:pPr algn="ctr" fontAlgn="base"/>
            <a:r>
              <a:rPr lang="uk-UA" dirty="0" smtClean="0"/>
              <a:t>3) державний виконавець - у разі державної реєстрації обтяжень, накладених під час примусового виконання рішень відповідно до закону</a:t>
            </a:r>
            <a:r>
              <a:rPr lang="ru-RU" dirty="0" smtClean="0"/>
              <a:t>.</a:t>
            </a:r>
            <a:endParaRPr lang="ru-RU" dirty="0"/>
          </a:p>
          <a:p>
            <a:pPr fontAlgn="base"/>
            <a:endParaRPr lang="ru-RU" dirty="0"/>
          </a:p>
        </p:txBody>
      </p:sp>
      <p:pic>
        <p:nvPicPr>
          <p:cNvPr id="4" name="Звук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234543470"/>
      </p:ext>
    </p:extLst>
  </p:cSld>
  <p:clrMapOvr>
    <a:masterClrMapping/>
  </p:clrMapOvr>
  <mc:AlternateContent xmlns:mc="http://schemas.openxmlformats.org/markup-compatibility/2006" xmlns:p14="http://schemas.microsoft.com/office/powerpoint/2010/main">
    <mc:Choice Requires="p14">
      <p:transition spd="slow" p14:dur="1600" advTm="2240">
        <p:blinds dir="vert"/>
      </p:transition>
    </mc:Choice>
    <mc:Fallback xmlns="">
      <p:transition spd="slow" advTm="224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800" b="1" dirty="0" smtClean="0">
                <a:solidFill>
                  <a:srgbClr val="0070C0"/>
                </a:solidFill>
              </a:rPr>
              <a:t>Строки надання послуг у сфері державної реєстрації речових прав на нерухоме майно та їх обтяжень</a:t>
            </a:r>
            <a:endParaRPr lang="uk-UA" sz="2800" dirty="0"/>
          </a:p>
        </p:txBody>
      </p:sp>
      <p:sp>
        <p:nvSpPr>
          <p:cNvPr id="3" name="Объект 2"/>
          <p:cNvSpPr>
            <a:spLocks noGrp="1"/>
          </p:cNvSpPr>
          <p:nvPr>
            <p:ph idx="1"/>
          </p:nvPr>
        </p:nvSpPr>
        <p:spPr/>
        <p:txBody>
          <a:bodyPr>
            <a:normAutofit fontScale="92500" lnSpcReduction="20000"/>
          </a:bodyPr>
          <a:lstStyle/>
          <a:p>
            <a:r>
              <a:rPr lang="uk-UA" dirty="0" smtClean="0"/>
              <a:t>1. Державна реєстрація права власності та інших речових прав проводиться у строк, що не перевищує п’яти робочих днів.</a:t>
            </a:r>
          </a:p>
          <a:p>
            <a:endParaRPr lang="uk-UA" dirty="0" smtClean="0"/>
          </a:p>
          <a:p>
            <a:r>
              <a:rPr lang="uk-UA" dirty="0" smtClean="0"/>
              <a:t>Державна реєстрація права власності на підприємство як єдиний майновий комплекс проводиться у строк, що не перевищує 14 робочих днів.</a:t>
            </a:r>
          </a:p>
          <a:p>
            <a:endParaRPr lang="uk-UA" dirty="0" smtClean="0"/>
          </a:p>
          <a:p>
            <a:r>
              <a:rPr lang="uk-UA" dirty="0" smtClean="0"/>
              <a:t>2. Державна реєстрація обтяжень речових прав проводиться у строк, що не перевищує 24 годин, крім вихідних та святкових днів, з моменту прийняття заяви.</a:t>
            </a:r>
          </a:p>
          <a:p>
            <a:endParaRPr lang="uk-UA" dirty="0" smtClean="0"/>
          </a:p>
          <a:p>
            <a:r>
              <a:rPr lang="uk-UA" dirty="0" smtClean="0"/>
              <a:t>3. Державна реєстрація прав у результаті вчинення нотаріальної дії нотаріусом проводиться після завершення такої дії без урахування строків, вказаних в пунктах 1. та 2.</a:t>
            </a:r>
            <a:endParaRPr lang="uk-UA" dirty="0"/>
          </a:p>
        </p:txBody>
      </p:sp>
    </p:spTree>
    <p:extLst>
      <p:ext uri="{BB962C8B-B14F-4D97-AF65-F5344CB8AC3E}">
        <p14:creationId xmlns:p14="http://schemas.microsoft.com/office/powerpoint/2010/main" val="4018829579"/>
      </p:ext>
    </p:extLst>
  </p:cSld>
  <p:clrMapOvr>
    <a:masterClrMapping/>
  </p:clrMapOvr>
  <mc:AlternateContent xmlns:mc="http://schemas.openxmlformats.org/markup-compatibility/2006" xmlns:p14="http://schemas.microsoft.com/office/powerpoint/2010/main">
    <mc:Choice Requires="p14">
      <p:transition spd="slow" p14:dur="125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215" y="544250"/>
            <a:ext cx="9601196" cy="775395"/>
          </a:xfrm>
        </p:spPr>
        <p:txBody>
          <a:bodyPr>
            <a:normAutofit fontScale="90000"/>
          </a:bodyPr>
          <a:lstStyle/>
          <a:p>
            <a:pPr algn="ctr"/>
            <a:r>
              <a:rPr lang="uk-UA" sz="2800" b="1" dirty="0" smtClean="0">
                <a:solidFill>
                  <a:srgbClr val="0070C0"/>
                </a:solidFill>
              </a:rPr>
              <a:t>За державну реєстрацію прав справляється адміністративний збір у такому розмірі</a:t>
            </a:r>
            <a:endParaRPr lang="uk-UA" sz="2800" b="1" dirty="0">
              <a:solidFill>
                <a:srgbClr val="0070C0"/>
              </a:solidFill>
            </a:endParaRPr>
          </a:p>
        </p:txBody>
      </p:sp>
      <p:sp>
        <p:nvSpPr>
          <p:cNvPr id="3" name="Объект 2"/>
          <p:cNvSpPr>
            <a:spLocks noGrp="1"/>
          </p:cNvSpPr>
          <p:nvPr>
            <p:ph idx="1"/>
          </p:nvPr>
        </p:nvSpPr>
        <p:spPr>
          <a:xfrm>
            <a:off x="542522" y="1402773"/>
            <a:ext cx="8936329" cy="4650298"/>
          </a:xfrm>
        </p:spPr>
        <p:txBody>
          <a:bodyPr>
            <a:noAutofit/>
          </a:bodyPr>
          <a:lstStyle/>
          <a:p>
            <a:pPr fontAlgn="base">
              <a:spcBef>
                <a:spcPts val="600"/>
              </a:spcBef>
            </a:pPr>
            <a:r>
              <a:rPr lang="uk-UA" sz="1200" dirty="0" smtClean="0"/>
              <a:t>1) за державну реєстрацію права власності на нерухоме майно (крім випадків державної реєстрації права власності на підприємство як єдиний майновий комплекс) протягом п’яти робочих днів - 0,1 розміру мінімальної заробітної плати (далі - МЗП);</a:t>
            </a:r>
          </a:p>
          <a:p>
            <a:pPr fontAlgn="base">
              <a:spcBef>
                <a:spcPts val="600"/>
              </a:spcBef>
            </a:pPr>
            <a:r>
              <a:rPr lang="uk-UA" sz="1200" dirty="0" smtClean="0"/>
              <a:t>за державну реєстрацію права власності на підприємство як єдиний майновий комплекс протягом 14 робочих днів - 1 МЗП;</a:t>
            </a:r>
          </a:p>
          <a:p>
            <a:pPr fontAlgn="base">
              <a:spcBef>
                <a:spcPts val="600"/>
              </a:spcBef>
            </a:pPr>
            <a:r>
              <a:rPr lang="uk-UA" sz="1200" dirty="0" smtClean="0"/>
              <a:t>2) за державну реєстрацію права власності на підприємство як єдиний майновий комплекс у строк 7 робочих днів - 5 МЗП;</a:t>
            </a:r>
          </a:p>
          <a:p>
            <a:pPr fontAlgn="base">
              <a:spcBef>
                <a:spcPts val="600"/>
              </a:spcBef>
            </a:pPr>
            <a:r>
              <a:rPr lang="uk-UA" sz="1200" dirty="0" smtClean="0"/>
              <a:t>за державну реєстрацію права власності на підприємство як єдиний майновий комплекс протягом 24 годин, крім вихідних та святкових днів, з моменту прийняття заяви - 10 МЗП;</a:t>
            </a:r>
          </a:p>
          <a:p>
            <a:pPr fontAlgn="base">
              <a:spcBef>
                <a:spcPts val="600"/>
              </a:spcBef>
            </a:pPr>
            <a:r>
              <a:rPr lang="uk-UA" sz="1200" dirty="0" smtClean="0"/>
              <a:t>3) за державну реєстрацію права власності (крім випадків державної реєстрації права власності на підприємство як єдиний майновий комплекс) у строк 2 робочі дні - 1 МЗП;</a:t>
            </a:r>
          </a:p>
          <a:p>
            <a:pPr fontAlgn="base">
              <a:spcBef>
                <a:spcPts val="600"/>
              </a:spcBef>
            </a:pPr>
            <a:r>
              <a:rPr lang="uk-UA" sz="1200" dirty="0" smtClean="0"/>
              <a:t>за державну реєстрацію права власності (крім випадків державної реєстрації права власності на підприємство як єдиний майновий комплекс) протягом 24 годин, крім вихідних та святкових днів, з моменту прийняття заяви - 2 МЗП;</a:t>
            </a:r>
          </a:p>
          <a:p>
            <a:pPr fontAlgn="base">
              <a:spcBef>
                <a:spcPts val="600"/>
              </a:spcBef>
            </a:pPr>
            <a:r>
              <a:rPr lang="uk-UA" sz="1200" dirty="0" smtClean="0"/>
              <a:t>за державну реєстрацію права власності (крім випадків державної реєстрації права власності на підприємство як єдиний майновий комплекс) протягом 2 годин, крім вихідних та святкових днів, з моменту прийняття заяви - 5 МЗП;</a:t>
            </a:r>
          </a:p>
          <a:p>
            <a:pPr fontAlgn="base">
              <a:spcBef>
                <a:spcPts val="600"/>
              </a:spcBef>
            </a:pPr>
            <a:r>
              <a:rPr lang="uk-UA" sz="1200" dirty="0" smtClean="0"/>
              <a:t>4) за державну реєстрацію речових прав, похідних від права власності, у строки, визначені цією статтею, - 50 відсотків адміністративного збору за державну реєстрацію права власності;</a:t>
            </a:r>
          </a:p>
          <a:p>
            <a:pPr fontAlgn="base">
              <a:spcBef>
                <a:spcPts val="600"/>
              </a:spcBef>
            </a:pPr>
            <a:r>
              <a:rPr lang="uk-UA" sz="1200" dirty="0" smtClean="0"/>
              <a:t>5) за державну реєстрацію обтяжень протягом 24 годин - 0,05 МЗП;</a:t>
            </a:r>
          </a:p>
          <a:p>
            <a:pPr fontAlgn="base">
              <a:spcBef>
                <a:spcPts val="600"/>
              </a:spcBef>
            </a:pPr>
            <a:r>
              <a:rPr lang="uk-UA" sz="1200" dirty="0" smtClean="0"/>
              <a:t>за державну реєстрацію обтяжень протягом 2 годин, крім вихідних та святкових днів, з моменту прийняття заяви - 0,5 МЗП;</a:t>
            </a:r>
          </a:p>
          <a:p>
            <a:pPr fontAlgn="base">
              <a:spcBef>
                <a:spcPts val="600"/>
              </a:spcBef>
            </a:pPr>
            <a:r>
              <a:rPr lang="uk-UA" sz="1200" dirty="0" smtClean="0"/>
              <a:t>6) за внесення змін до записів Державного реєстру прав, у тому числі виправлення технічної помилки, допущеної з вини заявника, - 0,04 МЗП.</a:t>
            </a:r>
            <a:endParaRPr lang="uk-UA" sz="1200" dirty="0"/>
          </a:p>
        </p:txBody>
      </p:sp>
      <p:pic>
        <p:nvPicPr>
          <p:cNvPr id="4" name="Звук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1433436410"/>
      </p:ext>
    </p:extLst>
  </p:cSld>
  <p:clrMapOvr>
    <a:masterClrMapping/>
  </p:clrMapOvr>
  <mc:AlternateContent xmlns:mc="http://schemas.openxmlformats.org/markup-compatibility/2006" xmlns:p14="http://schemas.microsoft.com/office/powerpoint/2010/main">
    <mc:Choice Requires="p14">
      <p:transition spd="slow" p14:dur="1400" advTm="383">
        <p14:ripple/>
      </p:transition>
    </mc:Choice>
    <mc:Fallback xmlns="">
      <p:transition spd="slow" advTm="3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2518" y="476519"/>
            <a:ext cx="9601196" cy="874299"/>
          </a:xfrm>
          <a:ln>
            <a:noFill/>
          </a:ln>
        </p:spPr>
        <p:txBody>
          <a:bodyPr>
            <a:normAutofit/>
          </a:bodyPr>
          <a:lstStyle/>
          <a:p>
            <a:pPr algn="ctr"/>
            <a:r>
              <a:rPr lang="uk-UA" sz="2500" b="1" dirty="0" smtClean="0">
                <a:solidFill>
                  <a:srgbClr val="0070C0"/>
                </a:solidFill>
              </a:rPr>
              <a:t>При державній реєстрації вноситься плата за надання інформації з Державного реєстру прав у такому розмірі</a:t>
            </a:r>
            <a:endParaRPr lang="uk-UA" sz="2500" dirty="0">
              <a:solidFill>
                <a:srgbClr val="0070C0"/>
              </a:solidFill>
            </a:endParaRPr>
          </a:p>
        </p:txBody>
      </p:sp>
      <p:sp>
        <p:nvSpPr>
          <p:cNvPr id="3" name="Объект 2"/>
          <p:cNvSpPr>
            <a:spLocks noGrp="1"/>
          </p:cNvSpPr>
          <p:nvPr>
            <p:ph idx="1"/>
          </p:nvPr>
        </p:nvSpPr>
        <p:spPr>
          <a:xfrm>
            <a:off x="677334" y="1402772"/>
            <a:ext cx="8596668" cy="4638589"/>
          </a:xfrm>
          <a:ln>
            <a:solidFill>
              <a:schemeClr val="bg1"/>
            </a:solidFill>
          </a:ln>
        </p:spPr>
        <p:txBody>
          <a:bodyPr>
            <a:noAutofit/>
          </a:bodyPr>
          <a:lstStyle/>
          <a:p>
            <a:pPr fontAlgn="base"/>
            <a:r>
              <a:rPr lang="uk-UA" sz="1600" dirty="0" smtClean="0"/>
              <a:t>за надання інформації у паперовій формі - 0,025 розміру мінімальної заробітної плати;</a:t>
            </a:r>
          </a:p>
          <a:p>
            <a:pPr fontAlgn="base"/>
            <a:r>
              <a:rPr lang="uk-UA" sz="1600" dirty="0" smtClean="0"/>
              <a:t>за надання інформації в електронній формі - 0,0125 розміру мінімальної заробітної плати;</a:t>
            </a:r>
          </a:p>
          <a:p>
            <a:pPr fontAlgn="base"/>
            <a:r>
              <a:rPr lang="uk-UA" sz="1600" dirty="0" smtClean="0"/>
              <a:t>за надання інформації адвокатам, нотаріусам та їх помічникам (під час вчинення нотаріальних дій з нерухомим майном, об’єктом незавершеного будівництва) шляхом безпосереднього доступу до Державного реєстру речових прав на нерухоме майно - 0,04 розміру мінімальної заробітної плати.</a:t>
            </a:r>
          </a:p>
          <a:p>
            <a:pPr marL="0" indent="180000" algn="just" fontAlgn="base">
              <a:buNone/>
            </a:pPr>
            <a:r>
              <a:rPr lang="uk-UA" sz="1600" dirty="0" smtClean="0"/>
              <a:t>Після внесення відомостей до Державного реєстру прав державний реєстратор формує інформацію з нього, яка розміщується на веб-порталі Мін’юсту для доступу до неї заявника з метою її перегляду та з урахуванням строку державної реєстрації, за який сплачено реєстраційний збір, її завантаження і друк.</a:t>
            </a:r>
          </a:p>
          <a:p>
            <a:pPr marL="0" indent="180000" algn="just" fontAlgn="base">
              <a:buNone/>
            </a:pPr>
            <a:r>
              <a:rPr lang="uk-UA" sz="1600" dirty="0" smtClean="0"/>
              <a:t>Інформація з Державного реєстру прав </a:t>
            </a:r>
            <a:r>
              <a:rPr lang="uk-UA" sz="1600" b="1" i="1" dirty="0" smtClean="0"/>
              <a:t>за бажанням заявника </a:t>
            </a:r>
            <a:r>
              <a:rPr lang="uk-UA" sz="1600" dirty="0" smtClean="0"/>
              <a:t>може бути надана у паперовій формі з урахуванням строку державної реєстрації, за який сплачено реєстраційний збір, шляхом її друку за допомогою програмних засобів ведення Державного реєстру прав на аркушах паперу форматом А4 без використання спеціальних бланків, проставлення підпису та печатки державного реєстратора.</a:t>
            </a:r>
            <a:endParaRPr lang="uk-UA" sz="1600" dirty="0"/>
          </a:p>
        </p:txBody>
      </p:sp>
      <p:pic>
        <p:nvPicPr>
          <p:cNvPr id="4" name="Звук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6500" y="6032500"/>
            <a:ext cx="609600" cy="609600"/>
          </a:xfrm>
          <a:prstGeom prst="rect">
            <a:avLst/>
          </a:prstGeom>
        </p:spPr>
      </p:pic>
    </p:spTree>
    <p:extLst>
      <p:ext uri="{BB962C8B-B14F-4D97-AF65-F5344CB8AC3E}">
        <p14:creationId xmlns:p14="http://schemas.microsoft.com/office/powerpoint/2010/main" val="3426785963"/>
      </p:ext>
    </p:extLst>
  </p:cSld>
  <p:clrMapOvr>
    <a:masterClrMapping/>
  </p:clrMapOvr>
  <mc:AlternateContent xmlns:mc="http://schemas.openxmlformats.org/markup-compatibility/2006" xmlns:p14="http://schemas.microsoft.com/office/powerpoint/2010/main">
    <mc:Choice Requires="p14">
      <p:transition spd="slow" p14:dur="3900" advTm="1566">
        <p14:glitter pattern="hexagon"/>
      </p:transition>
    </mc:Choice>
    <mc:Fallback xmlns="">
      <p:transition spd="slow" advTm="156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215" y="544251"/>
            <a:ext cx="9601196" cy="582420"/>
          </a:xfrm>
        </p:spPr>
        <p:txBody>
          <a:bodyPr>
            <a:normAutofit/>
          </a:bodyPr>
          <a:lstStyle/>
          <a:p>
            <a:pPr algn="ctr"/>
            <a:r>
              <a:rPr lang="uk-UA" sz="2800" dirty="0" smtClean="0">
                <a:solidFill>
                  <a:srgbClr val="0070C0"/>
                </a:solidFill>
              </a:rPr>
              <a:t>Особливості обчислення та зарахування платежів</a:t>
            </a:r>
            <a:endParaRPr lang="uk-UA" sz="2800" b="1" dirty="0">
              <a:solidFill>
                <a:srgbClr val="0070C0"/>
              </a:solidFill>
            </a:endParaRPr>
          </a:p>
        </p:txBody>
      </p:sp>
      <p:sp>
        <p:nvSpPr>
          <p:cNvPr id="3" name="Объект 2"/>
          <p:cNvSpPr>
            <a:spLocks noGrp="1"/>
          </p:cNvSpPr>
          <p:nvPr>
            <p:ph idx="1"/>
          </p:nvPr>
        </p:nvSpPr>
        <p:spPr>
          <a:xfrm>
            <a:off x="542522" y="1191986"/>
            <a:ext cx="8936329" cy="4861085"/>
          </a:xfrm>
        </p:spPr>
        <p:txBody>
          <a:bodyPr>
            <a:normAutofit fontScale="92500" lnSpcReduction="20000"/>
          </a:bodyPr>
          <a:lstStyle/>
          <a:p>
            <a:pPr marL="0" indent="180000" algn="just">
              <a:buNone/>
            </a:pPr>
            <a:r>
              <a:rPr lang="uk-UA" dirty="0" smtClean="0"/>
              <a:t>Адміністративний збір та плата за надання інформації справляється у відповідному розрахунку від мінімальної заробітної плати у місячному розмірі, встановленому законом на 1 січня календарного року, в якому подаються відповідні документи для проведення державної реєстрації прав, та адміністративний збір округлюється до найближчих десяти гривень, а плата за надання інформації – до гривні.</a:t>
            </a:r>
          </a:p>
          <a:p>
            <a:pPr fontAlgn="base"/>
            <a:r>
              <a:rPr lang="uk-UA" dirty="0" smtClean="0"/>
              <a:t>  за проведення державної реєстрації державними реєстраторами районних державних адміністрацій 100% адміністративного збору зараховується до державного бюджету;</a:t>
            </a:r>
          </a:p>
          <a:p>
            <a:pPr fontAlgn="base"/>
            <a:r>
              <a:rPr lang="uk-UA" dirty="0" smtClean="0"/>
              <a:t>за проведення державної реєстрації державними реєстраторами органів місцевого самоврядування 100% адміністративного збору зараховується до місцевого бюджету </a:t>
            </a:r>
          </a:p>
          <a:p>
            <a:pPr fontAlgn="base"/>
            <a:r>
              <a:rPr lang="uk-UA" dirty="0" smtClean="0"/>
              <a:t>за проведення державної реєстрації державними нотаріусами 100% адміністративного збору зараховується до державного бюджету;</a:t>
            </a:r>
          </a:p>
          <a:p>
            <a:pPr fontAlgn="base"/>
            <a:r>
              <a:rPr lang="uk-UA" dirty="0" smtClean="0"/>
              <a:t>за проведення державної реєстрації приватними нотаріусами або акредитованими суб’єктами 40% адміністративного збору зараховується до державного бюджету, а 60% залишається у приватних нотаріусів або акредитованих суб’єктів, які здійснили державну реєстрацію прав;</a:t>
            </a:r>
          </a:p>
          <a:p>
            <a:pPr fontAlgn="base"/>
            <a:r>
              <a:rPr lang="uk-UA" dirty="0" smtClean="0"/>
              <a:t>у всіх випадках 100% плати за надання інформації зараховується до державного бюджету.</a:t>
            </a:r>
          </a:p>
          <a:p>
            <a:pPr fontAlgn="base"/>
            <a:endParaRPr lang="ru-RU" dirty="0" smtClean="0"/>
          </a:p>
          <a:p>
            <a:endParaRPr lang="ru-RU" dirty="0" smtClean="0"/>
          </a:p>
          <a:p>
            <a:endParaRPr lang="uk-UA" dirty="0">
              <a:solidFill>
                <a:schemeClr val="tx1"/>
              </a:solidFill>
            </a:endParaRPr>
          </a:p>
        </p:txBody>
      </p:sp>
    </p:spTree>
    <p:extLst>
      <p:ext uri="{BB962C8B-B14F-4D97-AF65-F5344CB8AC3E}">
        <p14:creationId xmlns:p14="http://schemas.microsoft.com/office/powerpoint/2010/main" val="355573215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4792" y="647281"/>
            <a:ext cx="9601196" cy="1303867"/>
          </a:xfrm>
        </p:spPr>
        <p:txBody>
          <a:bodyPr>
            <a:normAutofit/>
          </a:bodyPr>
          <a:lstStyle/>
          <a:p>
            <a:pPr algn="ctr"/>
            <a:r>
              <a:rPr lang="uk-UA" b="1" dirty="0" smtClean="0">
                <a:solidFill>
                  <a:srgbClr val="0070C0"/>
                </a:solidFill>
              </a:rPr>
              <a:t>У 2015 році заявниками сплачено:</a:t>
            </a:r>
            <a:endParaRPr lang="uk-UA" b="1" dirty="0">
              <a:solidFill>
                <a:srgbClr val="0070C0"/>
              </a:solidFill>
            </a:endParaRPr>
          </a:p>
        </p:txBody>
      </p:sp>
      <p:sp>
        <p:nvSpPr>
          <p:cNvPr id="3" name="Объект 2"/>
          <p:cNvSpPr>
            <a:spLocks noGrp="1"/>
          </p:cNvSpPr>
          <p:nvPr>
            <p:ph idx="1"/>
          </p:nvPr>
        </p:nvSpPr>
        <p:spPr>
          <a:xfrm>
            <a:off x="934792" y="1932709"/>
            <a:ext cx="8549962" cy="5253702"/>
          </a:xfrm>
        </p:spPr>
        <p:txBody>
          <a:bodyPr>
            <a:normAutofit/>
          </a:bodyPr>
          <a:lstStyle/>
          <a:p>
            <a:pPr algn="ctr"/>
            <a:r>
              <a:rPr lang="uk-UA" sz="2400" dirty="0" smtClean="0">
                <a:solidFill>
                  <a:schemeClr val="tx1"/>
                </a:solidFill>
                <a:latin typeface="Arial" panose="020B0604020202020204" pitchFamily="34" charset="0"/>
                <a:cs typeface="Arial" panose="020B0604020202020204" pitchFamily="34" charset="0"/>
              </a:rPr>
              <a:t>Адміністративного збору </a:t>
            </a:r>
            <a:r>
              <a:rPr lang="uk-UA" sz="2400" dirty="0">
                <a:solidFill>
                  <a:schemeClr val="tx1"/>
                </a:solidFill>
              </a:rPr>
              <a:t>за проведення державної реєстрації речових прав на нерухоме майно та їх обтяжень</a:t>
            </a:r>
            <a:r>
              <a:rPr lang="uk-UA" sz="2400" dirty="0" smtClean="0">
                <a:solidFill>
                  <a:schemeClr val="tx1"/>
                </a:solidFill>
                <a:latin typeface="Arial" panose="020B0604020202020204" pitchFamily="34" charset="0"/>
                <a:cs typeface="Arial" panose="020B0604020202020204" pitchFamily="34" charset="0"/>
              </a:rPr>
              <a:t> - 16 432 627,40 грн.</a:t>
            </a:r>
          </a:p>
          <a:p>
            <a:pPr algn="ctr"/>
            <a:r>
              <a:rPr lang="uk-UA" sz="2400" dirty="0" smtClean="0">
                <a:solidFill>
                  <a:schemeClr val="tx1"/>
                </a:solidFill>
                <a:latin typeface="Arial" panose="020B0604020202020204" pitchFamily="34" charset="0"/>
                <a:cs typeface="Arial" panose="020B0604020202020204" pitchFamily="34" charset="0"/>
              </a:rPr>
              <a:t>Адміністративного збору за внесення змін до записів Державного реєстру речових прав на нерухоме </a:t>
            </a:r>
          </a:p>
          <a:p>
            <a:pPr marL="0" indent="0" algn="ctr">
              <a:buNone/>
            </a:pPr>
            <a:r>
              <a:rPr lang="uk-UA" sz="2400" dirty="0" smtClean="0">
                <a:solidFill>
                  <a:schemeClr val="tx1"/>
                </a:solidFill>
                <a:latin typeface="Arial" panose="020B0604020202020204" pitchFamily="34" charset="0"/>
                <a:cs typeface="Arial" panose="020B0604020202020204" pitchFamily="34" charset="0"/>
              </a:rPr>
              <a:t>майно – 277 216 грн</a:t>
            </a:r>
            <a:r>
              <a:rPr lang="uk-UA" sz="2400" dirty="0" smtClean="0">
                <a:latin typeface="Arial" panose="020B0604020202020204" pitchFamily="34" charset="0"/>
                <a:cs typeface="Arial" panose="020B0604020202020204" pitchFamily="34" charset="0"/>
              </a:rPr>
              <a:t>.</a:t>
            </a:r>
          </a:p>
          <a:p>
            <a:pPr marL="0" indent="0" algn="ctr">
              <a:buNone/>
            </a:pPr>
            <a:endParaRPr lang="uk-U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1989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321</TotalTime>
  <Words>870</Words>
  <Application>Microsoft Office PowerPoint</Application>
  <PresentationFormat>Произвольный</PresentationFormat>
  <Paragraphs>53</Paragraphs>
  <Slides>8</Slides>
  <Notes>0</Notes>
  <HiddenSlides>0</HiddenSlides>
  <MMClips>5</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Грань</vt:lpstr>
      <vt:lpstr> </vt:lpstr>
      <vt:lpstr>Зміни, які відбулися при реєстрації:</vt:lpstr>
      <vt:lpstr>Суб’єкти державної реєстрації речових прав на нерухоме майно та їх обтяжень </vt:lpstr>
      <vt:lpstr>Строки надання послуг у сфері державної реєстрації речових прав на нерухоме майно та їх обтяжень</vt:lpstr>
      <vt:lpstr>За державну реєстрацію прав справляється адміністративний збір у такому розмірі</vt:lpstr>
      <vt:lpstr>При державній реєстрації вноситься плата за надання інформації з Державного реєстру прав у такому розмірі</vt:lpstr>
      <vt:lpstr>Особливості обчислення та зарахування платежів</vt:lpstr>
      <vt:lpstr>У 2015 році заявниками сплачено:</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555</dc:creator>
  <cp:lastModifiedBy>user</cp:lastModifiedBy>
  <cp:revision>42</cp:revision>
  <cp:lastPrinted>2016-01-19T15:43:44Z</cp:lastPrinted>
  <dcterms:created xsi:type="dcterms:W3CDTF">2015-07-17T12:54:40Z</dcterms:created>
  <dcterms:modified xsi:type="dcterms:W3CDTF">2016-01-19T15:46:06Z</dcterms:modified>
</cp:coreProperties>
</file>